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ppt/tags/tag14.xml" ContentType="application/vnd.openxmlformats-officedocument.presentationml.tags+xml"/>
  <Override PartName="/ppt/notesSlides/notesSlide12.xml" ContentType="application/vnd.openxmlformats-officedocument.presentationml.notesSlide+xml"/>
  <Override PartName="/ppt/tags/tag15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20" r:id="rId2"/>
    <p:sldId id="362" r:id="rId3"/>
    <p:sldId id="426" r:id="rId4"/>
    <p:sldId id="439" r:id="rId5"/>
    <p:sldId id="440" r:id="rId6"/>
    <p:sldId id="441" r:id="rId7"/>
    <p:sldId id="444" r:id="rId8"/>
    <p:sldId id="445" r:id="rId9"/>
    <p:sldId id="446" r:id="rId10"/>
    <p:sldId id="447" r:id="rId11"/>
    <p:sldId id="448" r:id="rId12"/>
    <p:sldId id="449" r:id="rId13"/>
    <p:sldId id="451" r:id="rId14"/>
    <p:sldId id="452" r:id="rId1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9696"/>
    <a:srgbClr val="000066"/>
    <a:srgbClr val="990000"/>
    <a:srgbClr val="99FFCC"/>
    <a:srgbClr val="663300"/>
    <a:srgbClr val="006600"/>
    <a:srgbClr val="CC0000"/>
    <a:srgbClr val="FFFF99"/>
    <a:srgbClr val="FFFF6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0597" autoAdjust="0"/>
  </p:normalViewPr>
  <p:slideViewPr>
    <p:cSldViewPr>
      <p:cViewPr varScale="1">
        <p:scale>
          <a:sx n="100" d="100"/>
          <a:sy n="100" d="100"/>
        </p:scale>
        <p:origin x="14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00E695-1892-4DB2-BC99-DFE00BC604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53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18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algn="just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USKOPOJASNA BUKA </a:t>
            </a:r>
            <a:r>
              <a:rPr lang="pl-PL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l-PL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narrow-band noise</a:t>
            </a:r>
            <a:r>
              <a:rPr lang="pl-PL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 je buka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č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ija je zvu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č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na energija skoncentrisana u u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ž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em frekvencijskom opsegu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jedna oktava ili manji broj terci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pl-PL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pl-PL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Frekvencijski spektar uglavnom sadrži lokalizovanu "grbu" ili pik u amplitudi. </a:t>
            </a:r>
          </a:p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pl-PL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Uskopojasni zvuk može biti dodat širokopojasnom zvuku.</a:t>
            </a:r>
          </a:p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vi-VN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Za određivanje nivoa buke potrebno je izvršiti frekvencijsku analizu primenom </a:t>
            </a:r>
            <a:r>
              <a:rPr lang="vi-VN" sz="1000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tercnih filtara</a:t>
            </a:r>
            <a:r>
              <a:rPr lang="vi-VN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60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ISTAKNUT</a:t>
            </a:r>
            <a:r>
              <a:rPr lang="en-US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TON 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discrete tone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periodična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promena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zvučnog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pritiska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stvara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osećaj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visine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tona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Istaknut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ton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može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biti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neka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čisto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sinusoid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alna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promena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naziva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"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čist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ton"),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kada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frekvencijski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spektar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predstavljen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jednom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linijom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frekvenciji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sinusoide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l-PL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Tipični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slučaj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nesinusoid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aln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promena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kada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spektar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jednu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liniju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osnovnoj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frekvenciji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više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linija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harmonicima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osnovne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frekvencije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Određivanje merodavnog nivoa buke se vrši k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orekcij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om izmerenog ekvivalentnog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zbog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tonalno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g karaktera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8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algn="just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Tonaln</a:t>
            </a:r>
            <a:r>
              <a:rPr lang="x-none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a buka</a:t>
            </a:r>
            <a:r>
              <a:rPr lang="en-US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tonal noise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buka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karakteriše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pojedinačna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frekvencijska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uskopojasna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komponenta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čujno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izdvaja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ukupn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r-Latn-RS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R="0" algn="just" defTabSz="914400" rtl="0" eaLnBrk="1" fontAlgn="base" latinLnBrk="0" hangingPunct="1"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x-none" sz="1000" b="1" u="sng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Inženjerska metoda za ocenjivanje čujnosti tonova:</a:t>
            </a:r>
          </a:p>
          <a:p>
            <a:pPr marL="180000" lvl="1" indent="-180000" algn="just">
              <a:spcBef>
                <a:spcPts val="600"/>
              </a:spcBef>
              <a:buClr>
                <a:srgbClr val="990000"/>
              </a:buClr>
              <a:buFont typeface="+mj-lt"/>
              <a:buAutoNum type="arabicPeriod"/>
            </a:pP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postojanje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istaknutog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tona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poredi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vremenski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usrednjeni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zvučnog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pritiska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nekom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tercnom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opsegu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vremenski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usrednjenim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nivoima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zvučnog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pritiska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dva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susedna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tercna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opsega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180000" lvl="1" indent="-180000" algn="just">
              <a:spcBef>
                <a:spcPts val="600"/>
              </a:spcBef>
              <a:buClr>
                <a:srgbClr val="990000"/>
              </a:buClr>
              <a:buFont typeface="+mj-lt"/>
              <a:buAutoNum type="arabicPeriod"/>
            </a:pP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 bi se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dokazalo postojanje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istaknut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og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ton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zahteva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se da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vremenski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usrednjeni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zvučnog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pritiska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tercnom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opsegu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od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interesa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prekoračuje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vremenski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usrednjene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zvučnog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pritiska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oba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susedna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tercna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opsega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neku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konstantnu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razliku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nivoima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Konstantna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razlika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nivoima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tercnih opsega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menja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frekvencijom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Mogući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izbori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razlike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nivoima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tercnih opsega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357188" lvl="1" indent="-1714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15 dB </a:t>
            </a:r>
            <a:r>
              <a:rPr lang="pl-PL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 tercnim opsezima niskih frekvencija (</a:t>
            </a:r>
            <a:r>
              <a:rPr lang="pl-PL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od 25 Hz do 125 Hz</a:t>
            </a:r>
            <a:r>
              <a:rPr lang="pl-PL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); </a:t>
            </a:r>
          </a:p>
          <a:p>
            <a:pPr marL="357188" lvl="1" indent="-1714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8 dB 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tercnim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opsezima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srednjih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frekvencija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od 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160 Hz do 400 Hz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); </a:t>
            </a:r>
          </a:p>
          <a:p>
            <a:pPr marL="357188" lvl="1" indent="-1714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5 dB 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tercnim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opsezima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visokih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frekvencija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od 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500 Hz do 10</a:t>
            </a: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000 Hz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27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odnosu na obuhvat izvora buke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razlikuju se:</a:t>
            </a:r>
          </a:p>
          <a:p>
            <a:pPr marL="171450" lvl="1" indent="-171450" algn="just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x-none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Ukupna buka;</a:t>
            </a:r>
          </a:p>
          <a:p>
            <a:pPr marL="171450" lvl="1" indent="-171450" algn="just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x-none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Specifična buka;</a:t>
            </a:r>
          </a:p>
          <a:p>
            <a:pPr marL="171450" lvl="1" indent="-171450" algn="just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x-none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Rezidualna buka;</a:t>
            </a:r>
          </a:p>
          <a:p>
            <a:pPr marL="171450" lvl="1" indent="-171450" algn="just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x-none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Početna buka.</a:t>
            </a:r>
          </a:p>
          <a:p>
            <a:pPr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000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KUP</a:t>
            </a: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NA BUKA (</a:t>
            </a:r>
            <a:r>
              <a:rPr lang="en-US" sz="1000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ZVUK</a:t>
            </a: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total sound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buka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obuhvata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sve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uticaje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različitih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bliskih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dalekih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izvora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datoj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situaciji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datom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vremenu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000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PECIFIČ</a:t>
            </a: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NA BUKA (</a:t>
            </a:r>
            <a:r>
              <a:rPr lang="en-US" sz="1000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ZVUK</a:t>
            </a: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specific sound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komponenta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ukupn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može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posebno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identifikovati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povezana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određenim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izvorom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 na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ispitivanoj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lokaciji.</a:t>
            </a:r>
          </a:p>
          <a:p>
            <a:pPr algn="just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000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EZIDUALN</a:t>
            </a: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A BUKA (</a:t>
            </a:r>
            <a:r>
              <a:rPr lang="en-US" sz="1000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ZVUK</a:t>
            </a: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residual sound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ukup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buka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ostaje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datom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mestu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datoj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situaciji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kada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se ne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uzimaju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obzir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razmatrani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izvori specifične buke.</a:t>
            </a:r>
          </a:p>
          <a:p>
            <a:pPr algn="just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vi-VN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POČETNA (PRVOBITNA) BUKA (ZVUK) (</a:t>
            </a:r>
            <a:r>
              <a:rPr lang="vi-VN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initial sound</a:t>
            </a:r>
            <a:r>
              <a:rPr lang="vi-VN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vi-VN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ukupna buka prisutna u početnoj situaciji pre nego što dođe do bilo kakve promene trenutne situacije.</a:t>
            </a:r>
            <a:endParaRPr lang="x-none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09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</a:pPr>
            <a:endParaRPr lang="en-US" sz="1000" dirty="0">
              <a:solidFill>
                <a:srgbClr val="000066"/>
              </a:solidFill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21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16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Osnovne karakteristike buke su: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</a:rPr>
              <a:t> </a:t>
            </a:r>
          </a:p>
          <a:p>
            <a:pPr marL="180000" indent="-180000" algn="just">
              <a:spcBef>
                <a:spcPts val="600"/>
              </a:spcBef>
              <a:buClr>
                <a:srgbClr val="990000"/>
              </a:buClr>
              <a:buSzPct val="110000"/>
              <a:buFont typeface="+mj-lt"/>
              <a:buAutoNum type="arabicPeriod"/>
            </a:pPr>
            <a:r>
              <a:rPr lang="sr-Latn-CS" sz="1000" dirty="0">
                <a:solidFill>
                  <a:srgbClr val="990000"/>
                </a:solidFill>
                <a:latin typeface="Arial" pitchFamily="34" charset="0"/>
              </a:rPr>
              <a:t>Nivo buke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,</a:t>
            </a:r>
          </a:p>
          <a:p>
            <a:pPr marL="180000" indent="-180000" algn="just">
              <a:spcBef>
                <a:spcPts val="600"/>
              </a:spcBef>
              <a:buClr>
                <a:srgbClr val="990000"/>
              </a:buClr>
              <a:buSzPct val="110000"/>
              <a:buFont typeface="+mj-lt"/>
              <a:buAutoNum type="arabicPeriod"/>
            </a:pPr>
            <a:r>
              <a:rPr lang="sr-Latn-CS" sz="1000" dirty="0">
                <a:solidFill>
                  <a:srgbClr val="990000"/>
                </a:solidFill>
                <a:latin typeface="Arial" pitchFamily="34" charset="0"/>
              </a:rPr>
              <a:t>Frekvencijski sadržaj buke 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– promene nivoa buke u funkciji frekvencije,</a:t>
            </a:r>
          </a:p>
          <a:p>
            <a:pPr marL="180000" indent="-180000" algn="just">
              <a:spcBef>
                <a:spcPts val="600"/>
              </a:spcBef>
              <a:buClr>
                <a:srgbClr val="990000"/>
              </a:buClr>
              <a:buSzPct val="110000"/>
              <a:buFont typeface="+mj-lt"/>
              <a:buAutoNum type="arabicPeriod"/>
            </a:pPr>
            <a:r>
              <a:rPr lang="sr-Latn-CS" sz="1000" dirty="0">
                <a:solidFill>
                  <a:srgbClr val="990000"/>
                </a:solidFill>
                <a:latin typeface="Arial" pitchFamily="34" charset="0"/>
              </a:rPr>
              <a:t>Vremenska zavisnost buke 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– promene nivoa buke u funkciji vremena.</a:t>
            </a:r>
            <a:endParaRPr lang="en-US" sz="1000" dirty="0">
              <a:solidFill>
                <a:srgbClr val="000066"/>
              </a:solidFill>
              <a:latin typeface="Arial" pitchFamily="34" charset="0"/>
            </a:endParaRPr>
          </a:p>
          <a:p>
            <a:pPr marL="0" marR="0" indent="0" algn="just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Osnovne karakteristike buke se određuju 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merenjem veli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č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ina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koje definišu buku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u amplitudnom, frekvencijskom i vremenskom domenu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.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</a:rPr>
              <a:t> </a:t>
            </a:r>
            <a:endParaRPr lang="sr-Latn-RS" sz="1000" dirty="0">
              <a:solidFill>
                <a:srgbClr val="000066"/>
              </a:solidFill>
              <a:latin typeface="Arial" pitchFamily="34" charset="0"/>
            </a:endParaRPr>
          </a:p>
          <a:p>
            <a:pPr marL="0" marR="0" indent="0" algn="just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otpun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 ta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čne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informacij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e o karakteristikama buke su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neophodne za: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</a:rPr>
              <a:t> </a:t>
            </a:r>
          </a:p>
          <a:p>
            <a:pPr marL="144000" indent="-1440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Times New Roman" pitchFamily="18" charset="0"/>
              </a:rPr>
              <a:t>S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Times New Roman" pitchFamily="18" charset="0"/>
              </a:rPr>
              <a:t>provo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đ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Times New Roman" pitchFamily="18" charset="0"/>
              </a:rPr>
              <a:t>enje osnovnih procedura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Times New Roman" pitchFamily="18" charset="0"/>
              </a:rPr>
              <a:t>upravljanja bukom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,</a:t>
            </a:r>
          </a:p>
          <a:p>
            <a:pPr marL="144000" indent="-1440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Ocenu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 stanja 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nivoa buke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,</a:t>
            </a:r>
            <a:endParaRPr lang="en-US" sz="1000" dirty="0">
              <a:solidFill>
                <a:srgbClr val="000066"/>
              </a:solidFill>
              <a:latin typeface="Arial" pitchFamily="34" charset="0"/>
            </a:endParaRPr>
          </a:p>
          <a:p>
            <a:pPr marL="144000" indent="-1440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Times New Roman" pitchFamily="18" charset="0"/>
              </a:rPr>
              <a:t>P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Times New Roman" pitchFamily="18" charset="0"/>
              </a:rPr>
              <a:t>rocenu štetnog dejstva buke na 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č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Times New Roman" pitchFamily="18" charset="0"/>
              </a:rPr>
              <a:t>oveka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.</a:t>
            </a:r>
            <a:endParaRPr lang="en-US" sz="1000" dirty="0">
              <a:solidFill>
                <a:srgbClr val="000066"/>
              </a:solidFill>
              <a:latin typeface="Arial" pitchFamily="34" charset="0"/>
            </a:endParaRPr>
          </a:p>
          <a:p>
            <a:pPr marL="0" marR="0" indent="0" algn="just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Karakter buke utiče na: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</a:rPr>
              <a:t> </a:t>
            </a:r>
          </a:p>
          <a:p>
            <a:pPr marL="144000" indent="-144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r-Latn-R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Izbor m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erne procedure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,</a:t>
            </a:r>
          </a:p>
          <a:p>
            <a:pPr marL="144000" indent="-144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Izbor merne veličine,</a:t>
            </a:r>
            <a:endParaRPr lang="en-US" sz="1000" dirty="0">
              <a:solidFill>
                <a:srgbClr val="000066"/>
              </a:solidFill>
              <a:latin typeface="Arial" pitchFamily="34" charset="0"/>
            </a:endParaRPr>
          </a:p>
          <a:p>
            <a:pPr marL="144000" indent="-144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Izbor merne opreme.</a:t>
            </a:r>
            <a:endParaRPr lang="en-US" sz="1000" dirty="0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24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16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UJEDNAČENA BUKA </a:t>
            </a:r>
            <a:r>
              <a:rPr lang="pl-PL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l-PL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steady noise</a:t>
            </a:r>
            <a:r>
              <a:rPr lang="pl-PL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pl-PL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kontinualna, </a:t>
            </a:r>
            <a:r>
              <a:rPr lang="pt-BR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sa malim promenama nivoa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 okviru perioda posmatranja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(do 5 dB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kod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dinamike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pokazivanja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1000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slow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pt-BR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r-Latn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Za 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odre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ivanje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merodavnog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ujednačene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je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dovoljno merenje A-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ponderisanog 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nivoa buke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traj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anju od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nekoliko minuta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21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pl-PL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PROMENLJIVA BUKA </a:t>
            </a:r>
            <a:r>
              <a:rPr lang="pl-PL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l-PL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non-steady noise</a:t>
            </a:r>
            <a:r>
              <a:rPr lang="pl-PL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pl-PL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pt-BR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buka </a:t>
            </a:r>
            <a:r>
              <a:rPr lang="pl-PL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čiji se nivo značajno menja u toku perioda posmatranja</a:t>
            </a:r>
            <a:r>
              <a:rPr lang="pt-BR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Može biti: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Kontinualn</a:t>
            </a:r>
            <a:r>
              <a:rPr lang="sr-Latn-RS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Isprekidana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i </a:t>
            </a: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Impulsna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R="0" algn="just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Promenjljiva</a:t>
            </a:r>
            <a:r>
              <a:rPr lang="sr-Latn-RS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k</a:t>
            </a: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ontinualn</a:t>
            </a:r>
            <a:r>
              <a:rPr lang="sr-Latn-RS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buka</a:t>
            </a:r>
            <a:r>
              <a:rPr lang="en-US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fluctuating noise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čiji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kontinualno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varira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značajnoj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meri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toku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perioda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posmatranja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ali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ne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impulsni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način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Latn-RS" sz="1000" baseline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 odre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ivanje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merodavnog 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nivoa 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promenljive kontinualne 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 potrebno je merenje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A-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ponderisanog 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nivoa buke u du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ž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em vremenskom intervalu.</a:t>
            </a:r>
            <a:endParaRPr lang="en-US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Isprekidana</a:t>
            </a:r>
            <a:r>
              <a:rPr lang="en-US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buka</a:t>
            </a:r>
            <a:r>
              <a:rPr lang="en-US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intermittent noise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čiji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odjednom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osnovne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nekoliko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puta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toku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perioda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posmatranja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Vreme u toku koga nivo zadržava konstantnu vrednost koja se razlikuje od okoline je reda veličine oko 1 s ili više</a:t>
            </a:r>
            <a:r>
              <a:rPr lang="pt-BR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Latn-CS" sz="1000" baseline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 određivanje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merodavnog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nivoa buke potrebno je merenje 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SEL-a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za svaki ciklus rada izvora.</a:t>
            </a:r>
            <a:endParaRPr lang="en-US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Impulsna</a:t>
            </a:r>
            <a:r>
              <a:rPr lang="en-US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buka</a:t>
            </a:r>
            <a:r>
              <a:rPr lang="en-US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impulsive noise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sastoji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od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niza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zvučne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energije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čemu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svaki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traje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manje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od 1 s.</a:t>
            </a:r>
            <a:endParaRPr lang="x-none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Razlikuju se dva tipa impulsne buke:</a:t>
            </a:r>
          </a:p>
          <a:p>
            <a:pPr marL="144000" indent="-14400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000" i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Izolovani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impuls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zvučne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energije</a:t>
            </a:r>
            <a:r>
              <a:rPr lang="sr-Latn-R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i</a:t>
            </a:r>
            <a:endParaRPr lang="x-none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144000" indent="-14400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000" i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Kvaziimpulsn</a:t>
            </a:r>
            <a:r>
              <a:rPr lang="x-none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buk</a:t>
            </a:r>
            <a:r>
              <a:rPr lang="x-none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r-Latn-CS" sz="1000" i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Merodavni nivo buke se dobija k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orekcij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om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izmerenog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ekvivalentnog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z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bog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impulsnog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karaktera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Potrebno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odrediti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učestanost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impulsnih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događaja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x-none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Impulsni karakter buke se može utvrditi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osnovu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razlike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izmerenih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000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fast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000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karakteristikom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600"/>
              </a:spcBef>
            </a:pP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12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en-US" sz="1000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Izolovani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impuls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zvučne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energije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(isolated burst of sound energy) 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jedan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zvučne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energije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serija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intervalima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između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pojedinačnih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dužim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od 0.2 s.</a:t>
            </a:r>
            <a:endParaRPr lang="x-none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it-IT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vaziimpulsna buka</a:t>
            </a: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(quasi-impulsive noise)</a:t>
            </a:r>
            <a:r>
              <a:rPr lang="x-none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it-IT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serija impulsa buke slične amplitude,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sa intervalima između pojedinačnih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impulsa kraćim od 0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it-IT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 s.</a:t>
            </a:r>
            <a:endParaRPr lang="en-US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13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buFont typeface="Arial" charset="0"/>
              <a:buNone/>
            </a:pP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Prema </a:t>
            </a:r>
            <a:r>
              <a:rPr lang="en-US" sz="1000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frekvencijsk</a:t>
            </a: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om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karakter</a:t>
            </a:r>
            <a:r>
              <a:rPr lang="x-none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o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nosno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prema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način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mene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funkciji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frekvencije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(izgledu frekvencijskog spektra),</a:t>
            </a:r>
            <a:r>
              <a:rPr lang="sr-Latn-RS" sz="1000" baseline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razlikuju se:</a:t>
            </a:r>
            <a:endParaRPr lang="en-US" sz="1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180000" lvl="1" indent="-1800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Širokopojasn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180000" lvl="1" indent="-1800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Uskopojasn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</a:t>
            </a: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180000" lvl="1" indent="-1800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x-none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staknut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ton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(Tonalna buka)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16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ŠIROKOPOJASNA</a:t>
            </a:r>
            <a:r>
              <a:rPr lang="en-US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BUKA</a:t>
            </a:r>
            <a:r>
              <a:rPr lang="en-US" sz="10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000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broad-band noise</a:t>
            </a:r>
            <a:r>
              <a:rPr lang="en-US" sz="1000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en-US" sz="10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buka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 sa pribli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ž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no ravnomernom raspodelom zvu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</a:rPr>
              <a:t>č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ne energije u širem frekvencijskom opsegu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više susednih oktava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U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Spektar je uglavnom bez neravnina i kontinualan, mada može i značajno da odstupa od "ravnog" spektra.</a:t>
            </a:r>
          </a:p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r-Latn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 odre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sr-Cyrl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ivanje nivoa buke dovoljno je izvršiti frekvencijsku analizu primenom </a:t>
            </a:r>
            <a:r>
              <a:rPr lang="sr-Cyrl-CS" sz="1000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oktavnih filt</a:t>
            </a:r>
            <a:r>
              <a:rPr lang="sr-Latn-CS" sz="1000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r-Cyrl-CS" sz="1000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sr-Latn-CS" sz="1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0E695-1892-4DB2-BC99-DFE00BC6045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75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56FA2-2A5D-4F04-B3F5-ED91F209E2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68299-1286-40F6-9E1F-11A0D96CBB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7E48E-D68E-4163-B136-7569770B60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7239D5-941A-4DAE-80AD-AB1EF69AA7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59D1731-C9A3-4F89-A560-0E83C7782D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C604B-4EBC-46DD-9418-F144C7838E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DA1BA-6CF0-400C-B56E-B3CA2F9C9B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5A11D-576C-4D9A-9DA6-D38E3259E8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F8503-57FF-4909-9B91-1B0AAFD226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B5CE-0C96-4DC9-AF7B-DE68272363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22240-3A97-4B11-8700-BED4F2ACB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65FDE-E77F-45F0-97F9-5A39544621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57A9E-CD85-4C99-AE6A-7CFBD3861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A8C294-8870-49FD-BC00-86C6AEA0E5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5" Type="http://schemas.openxmlformats.org/officeDocument/2006/relationships/image" Target="../media/image21.png"/><Relationship Id="rId4" Type="http://schemas.openxmlformats.org/officeDocument/2006/relationships/image" Target="../media/image1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5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.xml"/><Relationship Id="rId10" Type="http://schemas.openxmlformats.org/officeDocument/2006/relationships/image" Target="../media/image10.png"/><Relationship Id="rId4" Type="http://schemas.openxmlformats.org/officeDocument/2006/relationships/tags" Target="../tags/tag6.xml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835696" y="334259"/>
            <a:ext cx="547260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sr-Latn-CS" sz="2000" kern="0" dirty="0">
                <a:solidFill>
                  <a:sysClr val="windowText" lastClr="000000"/>
                </a:solidFill>
                <a:latin typeface="Arial Black" pitchFamily="34" charset="0"/>
              </a:rPr>
              <a:t>UNIVERZITET U NIŠU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sr-Latn-CS" sz="2000" kern="0" dirty="0">
                <a:solidFill>
                  <a:sysClr val="windowText" lastClr="000000"/>
                </a:solidFill>
                <a:latin typeface="Arial Black" pitchFamily="34" charset="0"/>
              </a:rPr>
              <a:t>FAKULTET ZAŠTITE NA RADU U NIŠU</a:t>
            </a:r>
            <a:endParaRPr lang="en-US" sz="2000" kern="0" dirty="0">
              <a:solidFill>
                <a:sysClr val="windowText" lastClr="000000"/>
              </a:solidFill>
              <a:latin typeface="Arial Black" pitchFamily="34" charset="0"/>
            </a:endParaRPr>
          </a:p>
        </p:txBody>
      </p:sp>
      <p:graphicFrame>
        <p:nvGraphicFramePr>
          <p:cNvPr id="4" name="Object 14"/>
          <p:cNvGraphicFramePr>
            <a:graphicFrameLocks noChangeAspect="1"/>
          </p:cNvGraphicFramePr>
          <p:nvPr/>
        </p:nvGraphicFramePr>
        <p:xfrm>
          <a:off x="7451352" y="188640"/>
          <a:ext cx="108108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3" imgW="6624720" imgH="6624720" progId="CorelDRAW.Graphic.14">
                  <p:embed/>
                </p:oleObj>
              </mc:Choice>
              <mc:Fallback>
                <p:oleObj name="CorelDRAW" r:id="rId3" imgW="6624720" imgH="6624720" progId="CorelDRAW.Graphic.1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352" y="188640"/>
                        <a:ext cx="1081088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1" descr="univerzitet-Logo-bitmapa-300x300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188640"/>
            <a:ext cx="10810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141277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5876925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685800" y="2564904"/>
            <a:ext cx="77724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4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Black" pitchFamily="34" charset="0"/>
              </a:rPr>
              <a:t>BUKA I VIBRACIJE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087724" y="3501008"/>
            <a:ext cx="496855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20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Black" pitchFamily="34" charset="0"/>
              </a:rPr>
              <a:t>- PREZENTACIJA</a:t>
            </a:r>
            <a:r>
              <a:rPr kumimoji="0" lang="sr-Latn-CS" sz="2000" b="0" i="0" u="none" strike="noStrike" kern="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Black" pitchFamily="34" charset="0"/>
              </a:rPr>
              <a:t> PREDAVANJA -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2339752" y="6021288"/>
            <a:ext cx="446449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800" kern="0" dirty="0">
                <a:solidFill>
                  <a:srgbClr val="000066"/>
                </a:solidFill>
                <a:latin typeface="Arial Black" pitchFamily="34" charset="0"/>
              </a:rPr>
              <a:t>Dr Darko Mihajlov, </a:t>
            </a:r>
            <a:r>
              <a:rPr lang="sr-Latn-CS" sz="1800" kern="0" dirty="0" err="1">
                <a:solidFill>
                  <a:srgbClr val="000066"/>
                </a:solidFill>
                <a:latin typeface="Arial Black" pitchFamily="34" charset="0"/>
              </a:rPr>
              <a:t>vanr</a:t>
            </a:r>
            <a:r>
              <a:rPr lang="sr-Latn-CS" sz="1800" kern="0" dirty="0">
                <a:solidFill>
                  <a:srgbClr val="000066"/>
                </a:solidFill>
                <a:latin typeface="Arial Black" pitchFamily="34" charset="0"/>
              </a:rPr>
              <a:t>. prof.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Black" pitchFamily="34" charset="0"/>
              </a:rPr>
              <a:t>Dr Momir Praščević, red. prof.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702000" y="4077072"/>
            <a:ext cx="7740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2000" kern="0" dirty="0">
                <a:solidFill>
                  <a:srgbClr val="800000"/>
                </a:solidFill>
                <a:latin typeface="Arial Black" pitchFamily="34" charset="0"/>
              </a:rPr>
              <a:t>TIPOVI</a:t>
            </a:r>
            <a:r>
              <a:rPr lang="sr-Latn-CS" sz="2000" kern="0" noProof="0" dirty="0">
                <a:solidFill>
                  <a:srgbClr val="800000"/>
                </a:solidFill>
                <a:latin typeface="Arial Black" pitchFamily="34" charset="0"/>
              </a:rPr>
              <a:t> BUKE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9269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179512" y="908720"/>
            <a:ext cx="8784976" cy="55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r>
              <a:rPr lang="pl-PL" sz="1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USKOPOJASNA BUKA </a:t>
            </a:r>
            <a:r>
              <a:rPr lang="pl-PL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l-PL" sz="18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narrow-band noise</a:t>
            </a:r>
            <a:r>
              <a:rPr lang="pl-PL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18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1210" y="1416849"/>
            <a:ext cx="4256087" cy="192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5634" y="3363615"/>
            <a:ext cx="3492000" cy="268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433772" y="143731"/>
            <a:ext cx="8276456" cy="43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2000" kern="0" dirty="0">
                <a:solidFill>
                  <a:srgbClr val="800000"/>
                </a:solidFill>
                <a:latin typeface="Arial Black" pitchFamily="34" charset="0"/>
              </a:rPr>
              <a:t>Tipovi buke u odnosu na frekvencijski karakter buke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BUKA I VIBRACIJE 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9269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4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179512" y="908720"/>
            <a:ext cx="8784976" cy="57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8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ISTAKNUT</a:t>
            </a:r>
            <a:r>
              <a:rPr lang="en-US" sz="1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TON </a:t>
            </a:r>
            <a:r>
              <a:rPr lang="en-US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8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discrete tone</a:t>
            </a:r>
            <a:r>
              <a:rPr lang="en-US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pl-PL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 cstate="print"/>
          <a:srcRect l="9372"/>
          <a:stretch>
            <a:fillRect/>
          </a:stretch>
        </p:blipFill>
        <p:spPr bwMode="auto">
          <a:xfrm>
            <a:off x="2022524" y="1681473"/>
            <a:ext cx="5162847" cy="181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 cstate="print"/>
          <a:srcRect b="-439"/>
          <a:stretch>
            <a:fillRect/>
          </a:stretch>
        </p:blipFill>
        <p:spPr bwMode="auto">
          <a:xfrm>
            <a:off x="1755574" y="3539554"/>
            <a:ext cx="5696746" cy="2552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433772" y="143731"/>
            <a:ext cx="8276456" cy="43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2000" kern="0" dirty="0">
                <a:solidFill>
                  <a:srgbClr val="800000"/>
                </a:solidFill>
                <a:latin typeface="Arial Black" pitchFamily="34" charset="0"/>
              </a:rPr>
              <a:t>Tipovi buke u odnosu na frekvencijski karakter buke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BUKA I VIBRACIJE 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9269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0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179512" y="908720"/>
            <a:ext cx="8784976" cy="575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8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Tonaln</a:t>
            </a:r>
            <a:r>
              <a:rPr lang="x-none" sz="1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buka</a:t>
            </a:r>
            <a:r>
              <a:rPr lang="en-US" sz="1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8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tonal noise</a:t>
            </a:r>
            <a:r>
              <a:rPr lang="en-US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 r="49881"/>
          <a:stretch>
            <a:fillRect/>
          </a:stretch>
        </p:blipFill>
        <p:spPr bwMode="auto">
          <a:xfrm>
            <a:off x="2021340" y="1556080"/>
            <a:ext cx="5101320" cy="425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433772" y="143731"/>
            <a:ext cx="8276456" cy="43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2000" kern="0" dirty="0">
                <a:solidFill>
                  <a:srgbClr val="800000"/>
                </a:solidFill>
                <a:latin typeface="Arial Black" pitchFamily="34" charset="0"/>
              </a:rPr>
              <a:t>Tipovi buke u odnosu na frekvencijski karakter buke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BUKA I VIBRACIJE 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9269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0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655490" y="765051"/>
            <a:ext cx="5833020" cy="24479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RS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x-none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odnosu na obuhvat izvora buke</a:t>
            </a: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980000" lvl="1" indent="-252000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Blip>
                <a:blip r:embed="rId4"/>
              </a:buBlip>
              <a:defRPr/>
            </a:pP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Ukupna buka;</a:t>
            </a:r>
          </a:p>
          <a:p>
            <a:pPr marL="1980000" lvl="1" indent="-252000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Blip>
                <a:blip r:embed="rId4"/>
              </a:buBlip>
              <a:defRPr/>
            </a:pP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Specifična buka;</a:t>
            </a:r>
          </a:p>
          <a:p>
            <a:pPr marL="1980000" lvl="1" indent="-252000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Blip>
                <a:blip r:embed="rId4"/>
              </a:buBlip>
              <a:defRPr/>
            </a:pP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Rezidualna buka;</a:t>
            </a:r>
          </a:p>
          <a:p>
            <a:pPr marL="1980000" lvl="1" indent="-252000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Blip>
                <a:blip r:embed="rId4"/>
              </a:buBlip>
              <a:defRPr/>
            </a:pP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Početna buka.</a:t>
            </a:r>
          </a:p>
          <a:p>
            <a:pPr marL="400050" lvl="1" indent="0"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1150" y="3090863"/>
            <a:ext cx="6592888" cy="340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433772" y="143731"/>
            <a:ext cx="8276456" cy="43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2000" kern="0" dirty="0">
                <a:solidFill>
                  <a:srgbClr val="800000"/>
                </a:solidFill>
                <a:latin typeface="Arial Black" pitchFamily="34" charset="0"/>
              </a:rPr>
              <a:t>Tipovi buke u odnosu na obuhvat izvora buke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BUKA I VIBRACIJE 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>
            <a:off x="0" y="54868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BUKA I VIBRACIJE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id="{F6F06ACC-F27B-4607-9042-BB9511816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4624"/>
            <a:ext cx="77724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kern="0" dirty="0">
                <a:solidFill>
                  <a:srgbClr val="990000"/>
                </a:solidFill>
                <a:latin typeface="Arial Black" pitchFamily="34" charset="0"/>
                <a:cs typeface="Arial" pitchFamily="34" charset="0"/>
              </a:rPr>
              <a:t>Pitanja za proveru znanja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54106032-2F55-47A6-B481-BE0F662142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968" y="195136"/>
            <a:ext cx="1024624" cy="1440000"/>
          </a:xfrm>
          <a:prstGeom prst="rect">
            <a:avLst/>
          </a:prstGeom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32000" y="836712"/>
            <a:ext cx="8280000" cy="4104456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t" anchorCtr="0"/>
          <a:lstStyle/>
          <a:p>
            <a:pPr marL="342900" indent="-342900" algn="l" fontAlgn="auto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Koje su osnovne karakteristike buke?</a:t>
            </a:r>
          </a:p>
          <a:p>
            <a:pPr marL="342900" indent="-342900" algn="l" fontAlgn="auto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Koji su tipovi buke u odnosu na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način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</a:t>
            </a: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mene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sr-Latn-R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nivoa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funkciji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vremen</a:t>
            </a: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342900" indent="-342900" algn="l" fontAlgn="auto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Koje su karakteristike ujednačene i promenljive buke?</a:t>
            </a:r>
          </a:p>
          <a:p>
            <a:pPr marL="342900" indent="-342900" algn="l" fontAlgn="auto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Koje su razlike između promenljive kontinualne, </a:t>
            </a:r>
            <a:b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isprekidane i impulsne buke?</a:t>
            </a:r>
          </a:p>
          <a:p>
            <a:pPr marL="342900" indent="-342900" algn="l" fontAlgn="auto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Koji su tipovi buke u odnosu na njen frekvencijski karakter?</a:t>
            </a:r>
          </a:p>
          <a:p>
            <a:pPr marL="342900" indent="-342900" algn="l" fontAlgn="auto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Kako se koristi Inženjerska metoda za ocenjivanje čujnosti tonova?</a:t>
            </a:r>
          </a:p>
          <a:p>
            <a:pPr marL="342900" indent="-342900" algn="l" fontAlgn="auto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Koji su tipovi buke u odnosu na obuhvat izvora buke?</a:t>
            </a:r>
          </a:p>
        </p:txBody>
      </p:sp>
    </p:spTree>
    <p:extLst>
      <p:ext uri="{BB962C8B-B14F-4D97-AF65-F5344CB8AC3E}">
        <p14:creationId xmlns:p14="http://schemas.microsoft.com/office/powerpoint/2010/main" val="344927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9269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BUKA I VIBRACIJE 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39552" y="1700808"/>
            <a:ext cx="8244056" cy="223224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 anchorCtr="0"/>
          <a:lstStyle/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Blip>
                <a:blip r:embed="rId3"/>
              </a:buBlip>
              <a:defRPr/>
            </a:pP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Karakteristike buke;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Blip>
                <a:blip r:embed="rId3"/>
              </a:buBlip>
              <a:defRPr/>
            </a:pP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Tipovi buke u odnosu na vremenski karakter buke;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Blip>
                <a:blip r:embed="rId3"/>
              </a:buBlip>
              <a:defRPr/>
            </a:pP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Tipovi buke u odnosu na frekvencijski karakter buke;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Blip>
                <a:blip r:embed="rId3"/>
              </a:buBlip>
              <a:defRPr/>
            </a:pP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Tipovi buke u odnosu na obuhvat izvora buke;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33772" y="237828"/>
            <a:ext cx="8276456" cy="310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2000" kern="0" dirty="0">
                <a:solidFill>
                  <a:srgbClr val="800000"/>
                </a:solidFill>
                <a:latin typeface="Arial Black" pitchFamily="34" charset="0"/>
              </a:rPr>
              <a:t>TIPOVI BUKE</a:t>
            </a:r>
            <a:endParaRPr lang="en-US" sz="2000" b="1" kern="0" dirty="0">
              <a:solidFill>
                <a:srgbClr val="80000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39552" y="1124744"/>
            <a:ext cx="1656184" cy="43204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x-none" b="1" kern="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SADRŽAJ</a:t>
            </a:r>
            <a:endParaRPr lang="sr-Latn-CS" b="1" kern="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4AC322-04BF-4AA0-8D98-21F7A49289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149080"/>
            <a:ext cx="2592288" cy="19442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9269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6" name="Text Box 94"/>
          <p:cNvSpPr txBox="1">
            <a:spLocks noChangeArrowheads="1"/>
          </p:cNvSpPr>
          <p:nvPr/>
        </p:nvSpPr>
        <p:spPr bwMode="auto">
          <a:xfrm>
            <a:off x="1323269" y="1052736"/>
            <a:ext cx="6480000" cy="45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r-Latn-CS" sz="1800" b="1" dirty="0">
                <a:solidFill>
                  <a:srgbClr val="000066"/>
                </a:solidFill>
                <a:latin typeface="Arial" pitchFamily="34" charset="0"/>
              </a:rPr>
              <a:t>Osnovne karakteristike buke: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27" name="Text Box 96"/>
          <p:cNvSpPr txBox="1">
            <a:spLocks noChangeArrowheads="1"/>
          </p:cNvSpPr>
          <p:nvPr/>
        </p:nvSpPr>
        <p:spPr bwMode="auto">
          <a:xfrm>
            <a:off x="1323269" y="1475316"/>
            <a:ext cx="64800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rgbClr val="990000"/>
              </a:buClr>
              <a:buSzPct val="110000"/>
              <a:buFont typeface="+mj-lt"/>
              <a:buAutoNum type="arabicPeriod"/>
            </a:pPr>
            <a:r>
              <a:rPr lang="sr-Latn-CS" sz="1800" b="1" dirty="0">
                <a:solidFill>
                  <a:srgbClr val="990000"/>
                </a:solidFill>
                <a:latin typeface="Arial" pitchFamily="34" charset="0"/>
              </a:rPr>
              <a:t>Nivo buke,</a:t>
            </a:r>
          </a:p>
          <a:p>
            <a:pPr marL="342900" indent="-342900" algn="just">
              <a:lnSpc>
                <a:spcPct val="150000"/>
              </a:lnSpc>
              <a:buClr>
                <a:srgbClr val="990000"/>
              </a:buClr>
              <a:buSzPct val="110000"/>
              <a:buFont typeface="+mj-lt"/>
              <a:buAutoNum type="arabicPeriod"/>
            </a:pPr>
            <a:r>
              <a:rPr lang="sr-Latn-CS" sz="1800" b="1" dirty="0">
                <a:solidFill>
                  <a:srgbClr val="990000"/>
                </a:solidFill>
                <a:latin typeface="Arial" pitchFamily="34" charset="0"/>
              </a:rPr>
              <a:t>Frekvencijski sadržaj buke,</a:t>
            </a:r>
          </a:p>
          <a:p>
            <a:pPr marL="342900" indent="-342900" algn="just">
              <a:lnSpc>
                <a:spcPct val="150000"/>
              </a:lnSpc>
              <a:buClr>
                <a:srgbClr val="990000"/>
              </a:buClr>
              <a:buSzPct val="110000"/>
              <a:buFont typeface="+mj-lt"/>
              <a:buAutoNum type="arabicPeriod"/>
            </a:pPr>
            <a:r>
              <a:rPr lang="sr-Latn-CS" sz="1800" b="1" dirty="0">
                <a:solidFill>
                  <a:srgbClr val="990000"/>
                </a:solidFill>
                <a:latin typeface="Arial" pitchFamily="34" charset="0"/>
              </a:rPr>
              <a:t>Vremenska zavisnost buke.</a:t>
            </a:r>
            <a:endParaRPr lang="en-US" sz="1800" b="1" dirty="0">
              <a:solidFill>
                <a:srgbClr val="990000"/>
              </a:solidFill>
              <a:latin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782" y="3068960"/>
            <a:ext cx="8326437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433772" y="143731"/>
            <a:ext cx="8276456" cy="43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2000" kern="0" dirty="0">
                <a:solidFill>
                  <a:srgbClr val="800000"/>
                </a:solidFill>
                <a:latin typeface="Arial Black" pitchFamily="34" charset="0"/>
              </a:rPr>
              <a:t>Karakteristike buke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BUKA I VIBRACIJE 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9269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433772" y="143731"/>
            <a:ext cx="8276456" cy="43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2000" kern="0" dirty="0">
                <a:solidFill>
                  <a:srgbClr val="800000"/>
                </a:solidFill>
                <a:latin typeface="Arial Black" pitchFamily="34" charset="0"/>
              </a:rPr>
              <a:t>Tipovi buke u odnosu na vremenski karakter buke</a:t>
            </a:r>
          </a:p>
        </p:txBody>
      </p:sp>
      <p:sp>
        <p:nvSpPr>
          <p:cNvPr id="17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1440000" y="827421"/>
            <a:ext cx="6264000" cy="80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Tipovi b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uk</a:t>
            </a: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odnosu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vremenski</a:t>
            </a:r>
            <a:r>
              <a:rPr lang="en-US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karakter</a:t>
            </a:r>
            <a:r>
              <a:rPr lang="en-US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buke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</a:t>
            </a:r>
            <a:endParaRPr lang="x-none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nosno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način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</a:t>
            </a: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mene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nivoa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buke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funkciji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vremen</a:t>
            </a: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a:</a:t>
            </a: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323528" y="2629361"/>
            <a:ext cx="212067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216000" eaLnBrk="0" hangingPunct="0"/>
            <a:r>
              <a:rPr lang="x-none" sz="1800" b="1" dirty="0">
                <a:solidFill>
                  <a:srgbClr val="000066"/>
                </a:solidFill>
                <a:latin typeface="Arial" pitchFamily="34" charset="0"/>
              </a:rPr>
              <a:t>Ujednačena</a:t>
            </a:r>
            <a:endParaRPr lang="en-US" sz="1800" b="1" dirty="0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3165034" y="2629361"/>
            <a:ext cx="212067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216000" eaLnBrk="0" hangingPunct="0"/>
            <a:r>
              <a:rPr lang="x-none" sz="1800" b="1" dirty="0">
                <a:solidFill>
                  <a:srgbClr val="000066"/>
                </a:solidFill>
                <a:latin typeface="Arial" pitchFamily="34" charset="0"/>
              </a:rPr>
              <a:t>Promenljiva</a:t>
            </a:r>
            <a:endParaRPr lang="en-US" sz="1800" b="1" dirty="0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795139" y="3504490"/>
            <a:ext cx="2120677" cy="369332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216000" eaLnBrk="0" hangingPunct="0"/>
            <a:r>
              <a:rPr lang="x-none" sz="1800" b="1" dirty="0">
                <a:solidFill>
                  <a:srgbClr val="000066"/>
                </a:solidFill>
                <a:latin typeface="Arial" pitchFamily="34" charset="0"/>
              </a:rPr>
              <a:t>Kontinualn</a:t>
            </a:r>
            <a:r>
              <a:rPr lang="sr-Latn-RS" sz="1800" b="1" dirty="0">
                <a:solidFill>
                  <a:srgbClr val="000066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3165034" y="3504490"/>
            <a:ext cx="2120677" cy="369332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216000" eaLnBrk="0" hangingPunct="0"/>
            <a:r>
              <a:rPr lang="x-none" sz="1800" b="1" dirty="0">
                <a:solidFill>
                  <a:srgbClr val="000066"/>
                </a:solidFill>
                <a:latin typeface="Arial" pitchFamily="34" charset="0"/>
              </a:rPr>
              <a:t>Isprekidana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5547667" y="3504490"/>
            <a:ext cx="2120677" cy="369332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216000" eaLnBrk="0" hangingPunct="0"/>
            <a:r>
              <a:rPr lang="x-none" sz="1800" b="1" dirty="0">
                <a:solidFill>
                  <a:srgbClr val="000066"/>
                </a:solidFill>
                <a:latin typeface="Arial" pitchFamily="34" charset="0"/>
              </a:rPr>
              <a:t>Impulsna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427984" y="4369192"/>
            <a:ext cx="2120677" cy="646331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216000" eaLnBrk="0" hangingPunct="0"/>
            <a:r>
              <a:rPr lang="x-none" sz="1800" b="1" dirty="0">
                <a:solidFill>
                  <a:srgbClr val="000066"/>
                </a:solidFill>
                <a:latin typeface="Arial" pitchFamily="34" charset="0"/>
              </a:rPr>
              <a:t>Izolovani impuls zvučne energije</a:t>
            </a:r>
            <a:endParaRPr lang="en-US" sz="1800" b="1" dirty="0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6699795" y="4369192"/>
            <a:ext cx="2120677" cy="369332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216000" eaLnBrk="0" hangingPunct="0"/>
            <a:r>
              <a:rPr lang="x-none" sz="1800" b="1" dirty="0">
                <a:solidFill>
                  <a:srgbClr val="000066"/>
                </a:solidFill>
                <a:latin typeface="Arial" pitchFamily="34" charset="0"/>
              </a:rPr>
              <a:t>Kvaziimpulsna</a:t>
            </a:r>
            <a:endParaRPr lang="en-US" sz="1800" b="1" dirty="0">
              <a:solidFill>
                <a:srgbClr val="000066"/>
              </a:solidFill>
              <a:latin typeface="Arial" pitchFamily="34" charset="0"/>
            </a:endParaRPr>
          </a:p>
        </p:txBody>
      </p:sp>
      <p:cxnSp>
        <p:nvCxnSpPr>
          <p:cNvPr id="33" name="Straight Connector 32"/>
          <p:cNvCxnSpPr>
            <a:stCxn id="20" idx="2"/>
          </p:cNvCxnSpPr>
          <p:nvPr/>
        </p:nvCxnSpPr>
        <p:spPr bwMode="auto">
          <a:xfrm>
            <a:off x="4225373" y="2998693"/>
            <a:ext cx="3727" cy="5056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H="1">
            <a:off x="6605588" y="3254655"/>
            <a:ext cx="685" cy="2497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1857720" y="3260236"/>
            <a:ext cx="1329" cy="2455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1845469" y="3266236"/>
            <a:ext cx="4772025" cy="238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5474356" y="4127189"/>
            <a:ext cx="1329" cy="2455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7761830" y="4116268"/>
            <a:ext cx="685" cy="2497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609439" y="3861048"/>
            <a:ext cx="3724" cy="25470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5460199" y="4133132"/>
            <a:ext cx="2309442" cy="5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1718015" y="1835532"/>
            <a:ext cx="2120677" cy="369332"/>
          </a:xfrm>
          <a:prstGeom prst="rect">
            <a:avLst/>
          </a:prstGeom>
          <a:solidFill>
            <a:srgbClr val="FA969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216000" eaLnBrk="0" hangingPunct="0"/>
            <a:r>
              <a:rPr lang="sr-Latn-RS" sz="1800" b="1" dirty="0">
                <a:solidFill>
                  <a:srgbClr val="000066"/>
                </a:solidFill>
                <a:latin typeface="Arial" pitchFamily="34" charset="0"/>
              </a:rPr>
              <a:t>BUKA</a:t>
            </a:r>
            <a:endParaRPr lang="en-US" sz="1800" b="1" dirty="0">
              <a:solidFill>
                <a:srgbClr val="000066"/>
              </a:solidFill>
              <a:latin typeface="Arial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1438671" y="2382799"/>
            <a:ext cx="1329" cy="2455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1427654" y="2393804"/>
            <a:ext cx="2806694" cy="704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234348" y="2390124"/>
            <a:ext cx="1329" cy="2455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831001" y="2202645"/>
            <a:ext cx="0" cy="1946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BUKA I VIBRACIJE 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9269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4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180000" y="1052679"/>
            <a:ext cx="8784000" cy="50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r>
              <a:rPr lang="pl-PL" sz="1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UJEDNAČENA BUKA </a:t>
            </a:r>
            <a:r>
              <a:rPr lang="pl-PL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l-PL" sz="18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steady noise</a:t>
            </a:r>
            <a:r>
              <a:rPr lang="pl-PL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2000" y="1916832"/>
            <a:ext cx="3600000" cy="218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2068617"/>
            <a:ext cx="2957512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433772" y="143731"/>
            <a:ext cx="8276456" cy="43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2000" kern="0" dirty="0">
                <a:solidFill>
                  <a:srgbClr val="800000"/>
                </a:solidFill>
                <a:latin typeface="Arial Black" pitchFamily="34" charset="0"/>
              </a:rPr>
              <a:t>Tipovi buke u odnosu na vremenski karakter buke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BUKA I VIBRACIJE 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9269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3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3204092" y="1052737"/>
            <a:ext cx="2735816" cy="743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None/>
            </a:pPr>
            <a:r>
              <a:rPr lang="pl-PL" sz="1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PROMENLJIVA BUKA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None/>
            </a:pPr>
            <a:r>
              <a:rPr lang="pl-PL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l-PL" sz="18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non-steady noise</a:t>
            </a:r>
            <a:r>
              <a:rPr lang="pl-PL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18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-38772" y="2351617"/>
            <a:ext cx="3527952" cy="61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None/>
            </a:pPr>
            <a:r>
              <a:rPr lang="en-US" sz="16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Promenjljiva</a:t>
            </a:r>
            <a:r>
              <a:rPr lang="sr-Latn-R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k</a:t>
            </a:r>
            <a:r>
              <a:rPr lang="en-US" sz="16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ontinualn</a:t>
            </a:r>
            <a:r>
              <a:rPr lang="sr-Latn-R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buka</a:t>
            </a: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600" b="1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fluctuating noise</a:t>
            </a: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3048981"/>
            <a:ext cx="2947368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433772" y="143731"/>
            <a:ext cx="8276456" cy="43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2000" kern="0" dirty="0">
                <a:solidFill>
                  <a:srgbClr val="800000"/>
                </a:solidFill>
                <a:latin typeface="Arial Black" pitchFamily="34" charset="0"/>
              </a:rPr>
              <a:t>Tipovi buke u odnosu na vremenski karakter buke</a:t>
            </a:r>
          </a:p>
        </p:txBody>
      </p:sp>
      <p:sp>
        <p:nvSpPr>
          <p:cNvPr id="14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3790988" y="2348880"/>
            <a:ext cx="2304256" cy="62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None/>
            </a:pPr>
            <a:r>
              <a:rPr lang="en-US" sz="16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Isprekidana</a:t>
            </a: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buka</a:t>
            </a: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600" b="1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intermittent noise</a:t>
            </a: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75856" y="3048981"/>
            <a:ext cx="3269384" cy="18000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9" name="Content Placeholder 2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6786543" y="2363742"/>
            <a:ext cx="1923685" cy="590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None/>
            </a:pPr>
            <a:r>
              <a:rPr lang="en-US" sz="16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Impulsna</a:t>
            </a: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buka</a:t>
            </a:r>
            <a:endParaRPr lang="sr-Latn-RS" sz="1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None/>
            </a:pP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600" b="1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impulsive noise</a:t>
            </a: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</a:t>
            </a:r>
            <a:endParaRPr lang="sr-Latn-CS" sz="1600" b="1" i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22208" y="3048981"/>
            <a:ext cx="2153075" cy="18000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</p:spPr>
      </p:pic>
      <p:cxnSp>
        <p:nvCxnSpPr>
          <p:cNvPr id="3" name="Straight Arrow Connector 2"/>
          <p:cNvCxnSpPr>
            <a:stCxn id="13" idx="2"/>
            <a:endCxn id="9" idx="0"/>
          </p:cNvCxnSpPr>
          <p:nvPr/>
        </p:nvCxnSpPr>
        <p:spPr bwMode="auto">
          <a:xfrm flipH="1">
            <a:off x="1725204" y="1796660"/>
            <a:ext cx="2846796" cy="55495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7" name="Straight Arrow Connector 6"/>
          <p:cNvCxnSpPr>
            <a:stCxn id="13" idx="2"/>
            <a:endCxn id="14" idx="0"/>
          </p:cNvCxnSpPr>
          <p:nvPr/>
        </p:nvCxnSpPr>
        <p:spPr bwMode="auto">
          <a:xfrm>
            <a:off x="4572000" y="1796660"/>
            <a:ext cx="371116" cy="55222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24" name="Straight Arrow Connector 23"/>
          <p:cNvCxnSpPr>
            <a:stCxn id="13" idx="2"/>
            <a:endCxn id="19" idx="0"/>
          </p:cNvCxnSpPr>
          <p:nvPr/>
        </p:nvCxnSpPr>
        <p:spPr bwMode="auto">
          <a:xfrm>
            <a:off x="4572000" y="1796660"/>
            <a:ext cx="3176386" cy="56708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26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6744639" y="4943288"/>
            <a:ext cx="1908212" cy="708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8000" indent="-1080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Izolovani</a:t>
            </a: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</a:t>
            </a:r>
            <a:endParaRPr lang="sr-Latn-RS" sz="1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108000" indent="-1080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r-Latn-R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Kvaziimpulsna</a:t>
            </a:r>
            <a:endParaRPr lang="sr-Latn-CS" sz="1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BUKA I VIBRACIJE 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9269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0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467544" y="1784388"/>
            <a:ext cx="3816424" cy="708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None/>
            </a:pPr>
            <a:r>
              <a:rPr lang="en-US" sz="16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Izolovani</a:t>
            </a: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impuls</a:t>
            </a: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zvučne</a:t>
            </a: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energije</a:t>
            </a: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(isolated burst of sound energy)</a:t>
            </a:r>
            <a:endParaRPr lang="sr-Latn-CS" sz="1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None/>
            </a:pPr>
            <a:endParaRPr lang="sr-Latn-CS" sz="1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None/>
            </a:pPr>
            <a:endParaRPr lang="sr-Latn-CS" sz="1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None/>
            </a:pPr>
            <a:endParaRPr lang="sr-Latn-CS" sz="1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None/>
            </a:pPr>
            <a:endParaRPr lang="sr-Latn-CS" sz="1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5756" y="2474362"/>
            <a:ext cx="3600000" cy="219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68244" y="2474362"/>
            <a:ext cx="3600000" cy="21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433772" y="143731"/>
            <a:ext cx="8276456" cy="43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2000" kern="0" dirty="0">
                <a:solidFill>
                  <a:srgbClr val="800000"/>
                </a:solidFill>
                <a:latin typeface="Arial Black" pitchFamily="34" charset="0"/>
              </a:rPr>
              <a:t>Tipovi buke u odnosu na vremenski karakter buke</a:t>
            </a:r>
          </a:p>
        </p:txBody>
      </p:sp>
      <p:sp>
        <p:nvSpPr>
          <p:cNvPr id="14" name="Content Placeholder 2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5400092" y="1784388"/>
            <a:ext cx="2736304" cy="708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None/>
            </a:pPr>
            <a:r>
              <a:rPr lang="en-US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it-IT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vaziimpulsna buka</a:t>
            </a:r>
            <a:r>
              <a:rPr lang="x-none" sz="1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(quasi-impulsive noise)</a:t>
            </a:r>
            <a:endParaRPr lang="sr-Latn-CS" sz="1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BUKA I VIBRACIJE 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9269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9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179512" y="1269107"/>
            <a:ext cx="8784976" cy="2735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Prema </a:t>
            </a:r>
            <a:r>
              <a:rPr lang="en-US" sz="18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frekvencijsk</a:t>
            </a:r>
            <a:r>
              <a:rPr lang="x-none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om</a:t>
            </a:r>
            <a:r>
              <a:rPr lang="en-US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karakter</a:t>
            </a:r>
            <a:r>
              <a:rPr lang="x-none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2774950" lvl="1" indent="-250825" algn="just">
              <a:lnSpc>
                <a:spcPct val="150000"/>
              </a:lnSpc>
              <a:spcBef>
                <a:spcPts val="600"/>
              </a:spcBef>
              <a:buBlip>
                <a:blip r:embed="rId4"/>
              </a:buBlip>
            </a:pP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Širokopojasn</a:t>
            </a: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</a:t>
            </a: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774950" lvl="1" indent="-250825" algn="just">
              <a:lnSpc>
                <a:spcPct val="150000"/>
              </a:lnSpc>
              <a:spcBef>
                <a:spcPts val="600"/>
              </a:spcBef>
              <a:buBlip>
                <a:blip r:embed="rId4"/>
              </a:buBlip>
            </a:pP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Uskopojasn</a:t>
            </a: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buk</a:t>
            </a: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774950" lvl="1" indent="-250825" algn="just">
              <a:lnSpc>
                <a:spcPct val="150000"/>
              </a:lnSpc>
              <a:spcBef>
                <a:spcPts val="600"/>
              </a:spcBef>
              <a:buBlip>
                <a:blip r:embed="rId4"/>
              </a:buBlip>
            </a:pPr>
            <a:r>
              <a:rPr lang="x-none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8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staknut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ton</a:t>
            </a:r>
            <a:r>
              <a:rPr lang="sr-Latn-C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(Tonalna buka)</a:t>
            </a:r>
            <a:r>
              <a:rPr lang="en-US" sz="1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433772" y="143731"/>
            <a:ext cx="8276456" cy="43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2000" kern="0" dirty="0">
                <a:solidFill>
                  <a:srgbClr val="800000"/>
                </a:solidFill>
                <a:latin typeface="Arial Black" pitchFamily="34" charset="0"/>
              </a:rPr>
              <a:t>Tipovi buke u odnosu na frekvencijski karakter buke</a:t>
            </a: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BUKA I VIBRACIJE 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9269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9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179512" y="908720"/>
            <a:ext cx="8784976" cy="503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8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ŠIROKOPOJASNA</a:t>
            </a:r>
            <a:r>
              <a:rPr lang="en-US" sz="1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BUKA</a:t>
            </a:r>
            <a:r>
              <a:rPr lang="en-US" sz="1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8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broad-band noise</a:t>
            </a:r>
            <a:r>
              <a:rPr lang="en-US" sz="18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074" y="2068821"/>
            <a:ext cx="4544368" cy="3435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2598754"/>
            <a:ext cx="2875415" cy="23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33772" y="143731"/>
            <a:ext cx="8276456" cy="43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2000" kern="0" dirty="0">
                <a:solidFill>
                  <a:srgbClr val="800000"/>
                </a:solidFill>
                <a:latin typeface="Arial Black" pitchFamily="34" charset="0"/>
              </a:rPr>
              <a:t>Tipovi buke u odnosu na frekvencijski karakter buke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>
                <a:solidFill>
                  <a:srgbClr val="000066"/>
                </a:solidFill>
                <a:latin typeface="Arial Black" pitchFamily="34" charset="0"/>
              </a:rPr>
              <a:t>BUKA I VIBRACIJE 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13271</TotalTime>
  <Words>1480</Words>
  <Application>Microsoft Office PowerPoint</Application>
  <PresentationFormat>On-screen Show (4:3)</PresentationFormat>
  <Paragraphs>161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Wingdings</vt:lpstr>
      <vt:lpstr>Default Design</vt:lpstr>
      <vt:lpstr>CorelDRAW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09 Tipovi buke</dc:title>
  <dc:creator>DM</dc:creator>
  <cp:lastModifiedBy>Darko Mihajlov</cp:lastModifiedBy>
  <cp:revision>1692</cp:revision>
  <dcterms:created xsi:type="dcterms:W3CDTF">2012-10-03T09:08:30Z</dcterms:created>
  <dcterms:modified xsi:type="dcterms:W3CDTF">2023-06-22T11:07:44Z</dcterms:modified>
</cp:coreProperties>
</file>